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0334F7-F111-8988-EDEC-C7A8FD17A426}"/>
              </a:ext>
            </a:extLst>
          </p:cNvPr>
          <p:cNvSpPr/>
          <p:nvPr userDrawn="1"/>
        </p:nvSpPr>
        <p:spPr>
          <a:xfrm>
            <a:off x="4824008" y="-2"/>
            <a:ext cx="7367991" cy="2001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AFE887-26E5-0D57-B3E2-F871F1AB5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39879"/>
          <a:stretch/>
        </p:blipFill>
        <p:spPr>
          <a:xfrm>
            <a:off x="5867143" y="2497174"/>
            <a:ext cx="6324857" cy="436082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92665FB-6531-C01E-D237-4390E02E5161}"/>
              </a:ext>
            </a:extLst>
          </p:cNvPr>
          <p:cNvSpPr/>
          <p:nvPr userDrawn="1"/>
        </p:nvSpPr>
        <p:spPr>
          <a:xfrm>
            <a:off x="4824009" y="-1"/>
            <a:ext cx="7367991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000FB7-9B55-22F5-7109-7A7D72BA7C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2430" b="22430"/>
          <a:stretch>
            <a:fillRect/>
          </a:stretch>
        </p:blipFill>
        <p:spPr>
          <a:xfrm>
            <a:off x="0" y="-3"/>
            <a:ext cx="6324857" cy="68580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49C0E-0CB6-E016-DD78-DD3DF618B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5099" y="1122363"/>
            <a:ext cx="5381625" cy="2387600"/>
          </a:xfrm>
        </p:spPr>
        <p:txBody>
          <a:bodyPr anchor="b"/>
          <a:lstStyle>
            <a:lvl1pPr algn="ctr"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0F4E3-9003-B892-8A9D-3F224926E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5098" y="3602038"/>
            <a:ext cx="538162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1273938-E380-4470-1E5F-B02742A400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94" y="-151576"/>
            <a:ext cx="3591056" cy="35910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D4CCA47-06C4-3D47-148D-1C4FE634E1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63" y="6515830"/>
            <a:ext cx="423532" cy="252000"/>
          </a:xfrm>
          <a:prstGeom prst="rect">
            <a:avLst/>
          </a:prstGeom>
        </p:spPr>
      </p:pic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CE4B5A4F-4F31-55EB-3AB9-CB3D9FD3A6E0}"/>
              </a:ext>
            </a:extLst>
          </p:cNvPr>
          <p:cNvSpPr/>
          <p:nvPr userDrawn="1"/>
        </p:nvSpPr>
        <p:spPr>
          <a:xfrm rot="10800000">
            <a:off x="5285298" y="-3"/>
            <a:ext cx="1030034" cy="685800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1011B0-6C21-47A9-1A22-0E84817B92A3}"/>
              </a:ext>
            </a:extLst>
          </p:cNvPr>
          <p:cNvSpPr txBox="1"/>
          <p:nvPr userDrawn="1"/>
        </p:nvSpPr>
        <p:spPr>
          <a:xfrm>
            <a:off x="7807929" y="137476"/>
            <a:ext cx="3401095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justLow" defTabSz="3686861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000" dirty="0">
                <a:solidFill>
                  <a:schemeClr val="accent6">
                    <a:lumMod val="50000"/>
                  </a:schemeClr>
                </a:solidFill>
                <a:effectLst/>
                <a:latin typeface="Haettenschweiler" panose="020B070604090206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دانشگاه صنعتی قم - ١٨ آذر ١٤۰٥</a:t>
            </a:r>
          </a:p>
          <a:p>
            <a:pPr marL="0" marR="0" lvl="0" indent="0" algn="justLow" defTabSz="3686861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600" dirty="0">
                <a:solidFill>
                  <a:schemeClr val="accent6">
                    <a:lumMod val="50000"/>
                  </a:schemeClr>
                </a:solidFill>
                <a:effectLst/>
                <a:latin typeface="Haettenschweiler" panose="020B070604090206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کنفرانس سیستم های انرژی تجدیدپذیر و فناوری های نوظهور</a:t>
            </a:r>
            <a:br>
              <a:rPr lang="fa-IR" sz="1600" dirty="0">
                <a:solidFill>
                  <a:schemeClr val="accent6">
                    <a:lumMod val="50000"/>
                  </a:schemeClr>
                </a:solidFill>
                <a:effectLst/>
                <a:latin typeface="Haettenschweiler" panose="020B0706040902060204" pitchFamily="34" charset="0"/>
                <a:ea typeface="Calibri" panose="020F0502020204030204" pitchFamily="34" charset="0"/>
                <a:cs typeface="B Titr" panose="00000700000000000000" pitchFamily="2" charset="-78"/>
              </a:rPr>
            </a:br>
            <a:endParaRPr lang="fa-IR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75B3A3-6028-24CC-FEC2-69C67BA0F8E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86" y="6461830"/>
            <a:ext cx="1084236" cy="36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27B999-F198-DB5D-2935-339DA90BD84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205372" y="244724"/>
            <a:ext cx="695004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1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5653E-83B5-4F70-8170-721837750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DDBF3-AB29-AE20-C485-AA5794C26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FC074-F29D-04C9-8200-09211BCC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7957F-1588-4E66-B81C-8604406B2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2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35957-5BFC-D553-A4A9-06B417E37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94A16-5848-0621-4E12-F6D33F680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522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F048-2CB9-900D-FDC6-FC7798408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62EFF-C8E2-525C-BD24-AFF7C7D7E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9075" y="1654175"/>
            <a:ext cx="578167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6B2A7-53EB-B2AA-A144-7A0E89DD1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0525"/>
            <a:ext cx="578167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44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55DC2-21A1-6403-0FF7-3EA7ADE8E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901" y="1557338"/>
            <a:ext cx="578167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AC2232-B5ED-D11B-516D-DB360B196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901" y="2381250"/>
            <a:ext cx="578167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ADEED-72A7-D3CF-4E29-410EFFCCF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57338"/>
            <a:ext cx="578167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7CA66-0809-61E0-5EAC-8162478CA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81250"/>
            <a:ext cx="578167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1DDAF5-8CD9-FFE2-3966-A34CFDF4C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279" y="136525"/>
            <a:ext cx="9604595" cy="11038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09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1542-D083-49D1-3099-5D0D5CD8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0714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6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1DED1A-5784-4C44-5267-D75E3C67C8D1}"/>
              </a:ext>
            </a:extLst>
          </p:cNvPr>
          <p:cNvGrpSpPr/>
          <p:nvPr userDrawn="1"/>
        </p:nvGrpSpPr>
        <p:grpSpPr>
          <a:xfrm>
            <a:off x="-2" y="0"/>
            <a:ext cx="12192000" cy="1205785"/>
            <a:chOff x="-2" y="0"/>
            <a:chExt cx="51206402" cy="5064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D15BB2-E4EF-7BFE-C3D8-16E2C5F49D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rcRect t="55116" b="20155"/>
            <a:stretch>
              <a:fillRect/>
            </a:stretch>
          </p:blipFill>
          <p:spPr>
            <a:xfrm>
              <a:off x="-2" y="0"/>
              <a:ext cx="51206400" cy="50642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CB1A98-4844-F887-ABD2-BD70D5DD6514}"/>
                </a:ext>
              </a:extLst>
            </p:cNvPr>
            <p:cNvSpPr/>
            <p:nvPr userDrawn="1"/>
          </p:nvSpPr>
          <p:spPr>
            <a:xfrm>
              <a:off x="0" y="4600582"/>
              <a:ext cx="51206400" cy="22859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357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83155F-744F-E0B1-25E0-0361D99E9FE2}"/>
                </a:ext>
              </a:extLst>
            </p:cNvPr>
            <p:cNvSpPr/>
            <p:nvPr userDrawn="1"/>
          </p:nvSpPr>
          <p:spPr>
            <a:xfrm>
              <a:off x="-2" y="373310"/>
              <a:ext cx="51206402" cy="3892864"/>
            </a:xfrm>
            <a:prstGeom prst="rect">
              <a:avLst/>
            </a:prstGeom>
            <a:solidFill>
              <a:schemeClr val="accent5">
                <a:lumMod val="50000"/>
                <a:alpha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865755" marR="269875" algn="justLow" rtl="1">
                <a:lnSpc>
                  <a:spcPct val="60000"/>
                </a:lnSpc>
                <a:spcAft>
                  <a:spcPts val="800"/>
                </a:spcAft>
              </a:pPr>
              <a:endParaRPr lang="en-US" sz="1100" kern="1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6A73263-2AF9-135D-7E7E-7F43FB4141DF}"/>
                </a:ext>
              </a:extLst>
            </p:cNvPr>
            <p:cNvGrpSpPr/>
            <p:nvPr userDrawn="1"/>
          </p:nvGrpSpPr>
          <p:grpSpPr>
            <a:xfrm>
              <a:off x="4374220" y="745084"/>
              <a:ext cx="3240000" cy="3298330"/>
              <a:chOff x="4374220" y="1026174"/>
              <a:chExt cx="3240000" cy="329833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8932F56-1552-0C0D-2793-67931384418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biLevel thresh="25000"/>
              </a:blip>
              <a:stretch>
                <a:fillRect/>
              </a:stretch>
            </p:blipFill>
            <p:spPr>
              <a:xfrm>
                <a:off x="4644220" y="1203343"/>
                <a:ext cx="2700000" cy="216663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DBEA63A-51DB-3FF7-F6B0-1A28EB2D1205}"/>
                  </a:ext>
                </a:extLst>
              </p:cNvPr>
              <p:cNvSpPr/>
              <p:nvPr userDrawn="1"/>
            </p:nvSpPr>
            <p:spPr>
              <a:xfrm>
                <a:off x="4374220" y="1026174"/>
                <a:ext cx="3240000" cy="32400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 anchorCtr="1"/>
              <a:lstStyle/>
              <a:p>
                <a:pPr algn="ctr"/>
                <a:endParaRPr lang="en-US" dirty="0">
                  <a:solidFill>
                    <a:schemeClr val="accent6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E2499FA-529A-093B-289B-F1C9AD025F4B}"/>
                  </a:ext>
                </a:extLst>
              </p:cNvPr>
              <p:cNvSpPr txBox="1"/>
              <p:nvPr userDrawn="1"/>
            </p:nvSpPr>
            <p:spPr>
              <a:xfrm>
                <a:off x="4374220" y="3290375"/>
                <a:ext cx="3240000" cy="10341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QUT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64BDEF8-2182-F7FB-15F2-3DF28AF28B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biLevel thresh="25000"/>
            </a:blip>
            <a:stretch>
              <a:fillRect/>
            </a:stretch>
          </p:blipFill>
          <p:spPr>
            <a:xfrm>
              <a:off x="639525" y="565236"/>
              <a:ext cx="3599695" cy="3599695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869D96B-37B5-041E-C4DB-805786E7B624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8829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1AF27-3807-F21B-43FF-D47459DCC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580763"/>
            <a:ext cx="11782424" cy="4483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AB06AE-67F1-84BA-9FA0-AB5357D56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279" y="136525"/>
            <a:ext cx="9604595" cy="1103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1467D4-DA10-2DFE-DB71-A328AAA6D80E}"/>
              </a:ext>
            </a:extLst>
          </p:cNvPr>
          <p:cNvSpPr txBox="1"/>
          <p:nvPr userDrawn="1"/>
        </p:nvSpPr>
        <p:spPr>
          <a:xfrm>
            <a:off x="8896350" y="6200776"/>
            <a:ext cx="315277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justLow" defTabSz="3686861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600" dirty="0">
                <a:solidFill>
                  <a:srgbClr val="FFFFFF"/>
                </a:solidFill>
                <a:effectLst/>
                <a:latin typeface="Haettenschweiler" panose="020B070604090206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کنفرانس سیستم های انرژی تجدیدپذیر و فناوری های نوظهور</a:t>
            </a:r>
            <a:br>
              <a:rPr lang="fa-IR" sz="1600" dirty="0">
                <a:solidFill>
                  <a:srgbClr val="FFFFFF"/>
                </a:solidFill>
                <a:effectLst/>
                <a:latin typeface="Haettenschweiler" panose="020B0706040902060204" pitchFamily="34" charset="0"/>
                <a:ea typeface="Calibri" panose="020F0502020204030204" pitchFamily="34" charset="0"/>
                <a:cs typeface="B Titr" panose="00000700000000000000" pitchFamily="2" charset="-78"/>
              </a:rPr>
            </a:br>
            <a:endParaRPr lang="ar-SA" sz="1600" dirty="0">
              <a:solidFill>
                <a:srgbClr val="FFFFFF"/>
              </a:solidFill>
              <a:effectLst/>
              <a:latin typeface="Haettenschweiler" panose="020B070604090206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58E2E0-A816-676E-1625-472AA92DBFAB}"/>
              </a:ext>
            </a:extLst>
          </p:cNvPr>
          <p:cNvSpPr txBox="1"/>
          <p:nvPr userDrawn="1"/>
        </p:nvSpPr>
        <p:spPr>
          <a:xfrm>
            <a:off x="1196765" y="6195161"/>
            <a:ext cx="292023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en-US" sz="1600" b="0" i="0" kern="1200" spc="300" baseline="0" dirty="0">
                <a:solidFill>
                  <a:schemeClr val="bg1"/>
                </a:solidFill>
                <a:effectLst/>
                <a:latin typeface="Haettenschweiler" panose="020B0706040902060204" pitchFamily="34" charset="0"/>
                <a:ea typeface="+mn-ea"/>
                <a:cs typeface="+mn-cs"/>
              </a:rPr>
              <a:t>Renewable Energy Systems and Emerging Technologies</a:t>
            </a:r>
            <a:br>
              <a:rPr lang="fa-IR" sz="1600" b="0" i="0" kern="1200" spc="300" baseline="0" dirty="0">
                <a:solidFill>
                  <a:schemeClr val="bg1"/>
                </a:solidFill>
                <a:effectLst/>
                <a:latin typeface="Haettenschweiler" panose="020B0706040902060204" pitchFamily="34" charset="0"/>
                <a:ea typeface="+mn-ea"/>
                <a:cs typeface="+mn-cs"/>
              </a:rPr>
            </a:br>
            <a:endParaRPr lang="en-US" sz="1600" b="0" i="0" kern="1200" spc="300" baseline="0" dirty="0">
              <a:solidFill>
                <a:schemeClr val="bg1"/>
              </a:solidFill>
              <a:effectLst/>
              <a:latin typeface="Haettenschweiler" panose="020B0706040902060204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C259CC-A681-7D4D-8F6C-C0ABBADB3821}"/>
              </a:ext>
            </a:extLst>
          </p:cNvPr>
          <p:cNvSpPr txBox="1"/>
          <p:nvPr userDrawn="1"/>
        </p:nvSpPr>
        <p:spPr>
          <a:xfrm>
            <a:off x="153774" y="5998428"/>
            <a:ext cx="122735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Low"/>
            <a:r>
              <a:rPr lang="en-US" sz="4800" b="0" i="0" kern="1200" spc="100" baseline="0" dirty="0">
                <a:solidFill>
                  <a:schemeClr val="bg1"/>
                </a:solidFill>
                <a:effectLst/>
                <a:latin typeface="Haettenschweiler" panose="020B0706040902060204" pitchFamily="34" charset="0"/>
                <a:ea typeface="+mn-ea"/>
                <a:cs typeface="+mn-cs"/>
              </a:rPr>
              <a:t>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C1BC2-5048-9762-B4F2-046EC5F116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349" y="112131"/>
            <a:ext cx="390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EB7957F-1588-4E66-B81C-8604406B23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25F08D-A5E8-65B3-F0F5-BD17B04F8DF4}"/>
              </a:ext>
            </a:extLst>
          </p:cNvPr>
          <p:cNvSpPr txBox="1"/>
          <p:nvPr userDrawn="1"/>
        </p:nvSpPr>
        <p:spPr>
          <a:xfrm>
            <a:off x="5161359" y="6242381"/>
            <a:ext cx="1802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3686861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400" b="1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دانشگاه</a:t>
            </a:r>
            <a:r>
              <a:rPr lang="fa-IR" sz="1400" b="1" i="0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صنعتی قم</a:t>
            </a:r>
            <a:br>
              <a:rPr lang="en-US" sz="1400" b="1" i="0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a-IR" sz="1400" b="1" i="0" kern="12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١٨ آذر ماه ١٤۰٥</a:t>
            </a:r>
            <a:endParaRPr lang="fa-IR" sz="1400" b="1" i="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66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2AC2-A553-2809-D36E-5B9FCF0E9D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Paper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45B68-00A0-FC81-3904-440F25AD5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Authors</a:t>
            </a:r>
          </a:p>
          <a:p>
            <a:r>
              <a:rPr lang="en-US" dirty="0" err="1"/>
              <a:t>Affilliation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5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C867-D659-F516-78B0-11AABA2B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5E5C7-0B97-8B76-DEE0-7A8BEF4B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mi, </a:t>
            </a:r>
            <a:r>
              <a:rPr lang="en-US" dirty="0" err="1"/>
              <a:t>varius</a:t>
            </a:r>
            <a:r>
              <a:rPr lang="en-US" dirty="0"/>
              <a:t> id diam id, </a:t>
            </a:r>
            <a:r>
              <a:rPr lang="en-US" dirty="0" err="1"/>
              <a:t>egestas</a:t>
            </a:r>
            <a:r>
              <a:rPr lang="en-US" dirty="0"/>
              <a:t> auctor </a:t>
            </a:r>
            <a:r>
              <a:rPr lang="en-US" dirty="0" err="1"/>
              <a:t>enim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. Duis in et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facilisis</a:t>
            </a:r>
            <a:r>
              <a:rPr lang="en-US" dirty="0"/>
              <a:t> cursus </a:t>
            </a:r>
            <a:r>
              <a:rPr lang="en-US" dirty="0" err="1"/>
              <a:t>unus</a:t>
            </a:r>
            <a:r>
              <a:rPr lang="en-US" dirty="0"/>
              <a:t> di </a:t>
            </a:r>
            <a:r>
              <a:rPr lang="en-US" dirty="0" err="1"/>
              <a:t>ultrices</a:t>
            </a:r>
            <a:r>
              <a:rPr lang="en-US" dirty="0"/>
              <a:t> vel, </a:t>
            </a:r>
            <a:r>
              <a:rPr lang="en-US" dirty="0" err="1"/>
              <a:t>ullamcorper</a:t>
            </a:r>
            <a:r>
              <a:rPr lang="en-US" dirty="0"/>
              <a:t> ac et </a:t>
            </a:r>
            <a:r>
              <a:rPr lang="en-US" dirty="0" err="1"/>
              <a:t>augue</a:t>
            </a:r>
            <a:r>
              <a:rPr lang="en-US" dirty="0"/>
              <a:t>. Donec semper lorem vitae </a:t>
            </a:r>
            <a:r>
              <a:rPr lang="en-US" dirty="0" err="1"/>
              <a:t>urna</a:t>
            </a:r>
            <a:r>
              <a:rPr lang="en-US" dirty="0"/>
              <a:t> pulvinar, et in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23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CDE1C4-972A-A129-414B-B15D4B063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55F34E-3845-221B-0683-5834D930F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694" y="1433092"/>
            <a:ext cx="7876611" cy="475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2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5851-8603-FE01-47ED-F21CD6728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DAC09-B2BD-7DE2-67F3-0D6C6B2A9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1545073"/>
            <a:ext cx="8191500" cy="452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52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8763-A06F-3714-EAF4-78DFDD55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F3DC12-14C1-8B03-8664-BF2AA592B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874" y="1610213"/>
            <a:ext cx="5312252" cy="447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9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26930-48D2-4F5D-C6C8-77FEDE42A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9D18F-8B15-79CE-788D-BC2076C16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968" y="1666875"/>
            <a:ext cx="5530063" cy="427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35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F03A5C-E7CE-9B56-AA31-0BE9B4119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Data Table " descr="Table 1">
            <a:extLst>
              <a:ext uri="{FF2B5EF4-FFF2-40B4-BE49-F238E27FC236}">
                <a16:creationId xmlns:a16="http://schemas.microsoft.com/office/drawing/2014/main" id="{0E345054-5F87-B734-C848-1B7A430609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227817"/>
              </p:ext>
            </p:extLst>
          </p:nvPr>
        </p:nvGraphicFramePr>
        <p:xfrm>
          <a:off x="171450" y="1581150"/>
          <a:ext cx="11782424" cy="4400550"/>
        </p:xfrm>
        <a:graphic>
          <a:graphicData uri="http://schemas.openxmlformats.org/drawingml/2006/table">
            <a:tbl>
              <a:tblPr firstRow="1" bandRow="1"/>
              <a:tblGrid>
                <a:gridCol w="2750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9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8105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algn="ctr"/>
                      <a:r>
                        <a:rPr lang="en-US" sz="2000" dirty="0">
                          <a:ln>
                            <a:noFill/>
                            <a:prstDash val="dash"/>
                          </a:ln>
                        </a:rPr>
                        <a:t>Table 1 - Title</a:t>
                      </a:r>
                      <a:endParaRPr lang="en-US" sz="2000" b="1" dirty="0">
                        <a:ln>
                          <a:noFill/>
                          <a:prstDash val="dash"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chemeClr val="tx1"/>
                          </a:solidFill>
                          <a:prstDash val="dash"/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algn="ctr"/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8.01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algn="ctr"/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7.99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5.77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6.44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4.50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3.11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9.55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1.12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6.15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8.00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6.18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5.65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8.21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2.16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3.11*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cap="none" spc="0" dirty="0">
                          <a:ln>
                            <a:noFill/>
                          </a:ln>
                          <a:effectLst/>
                        </a:rPr>
                        <a:t>7.17</a:t>
                      </a:r>
                      <a:endParaRPr lang="en-US" sz="20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0252" marR="70252" marT="35129" marB="35129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4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3.00</a:t>
                      </a:r>
                    </a:p>
                  </a:txBody>
                  <a:tcPr marL="70252" marR="70252" marT="35129" marB="351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9.70</a:t>
                      </a: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10.50</a:t>
                      </a:r>
                    </a:p>
                  </a:txBody>
                  <a:tcPr marL="70252" marR="70252" marT="35129" marB="351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mbria"/>
                          <a:cs typeface="B Nazanin"/>
                        </a:defRPr>
                      </a:lvl9pPr>
                    </a:lstStyle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4.45</a:t>
                      </a:r>
                    </a:p>
                  </a:txBody>
                  <a:tcPr marL="70252" marR="70252" marT="35129" marB="35129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40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4AF9B2-D457-0C60-7376-418778AA9C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End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F3DB9E9-0B63-B956-808C-46DD21968A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7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8">
      <a:majorFont>
        <a:latin typeface="Calibri Light"/>
        <a:ea typeface=""/>
        <a:cs typeface="B Yekan"/>
      </a:majorFont>
      <a:minorFont>
        <a:latin typeface="Calibri"/>
        <a:ea typeface=""/>
        <a:cs typeface="B Yek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80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Haettenschweiler</vt:lpstr>
      <vt:lpstr>Office Theme</vt:lpstr>
      <vt:lpstr>Paper Title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Reza Rasouli</dc:creator>
  <cp:lastModifiedBy>Reza Rasouli</cp:lastModifiedBy>
  <cp:revision>4</cp:revision>
  <dcterms:created xsi:type="dcterms:W3CDTF">2025-02-08T14:06:04Z</dcterms:created>
  <dcterms:modified xsi:type="dcterms:W3CDTF">2026-10-16T13:33:26Z</dcterms:modified>
</cp:coreProperties>
</file>